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9E0"/>
    <a:srgbClr val="EAEAEA"/>
    <a:srgbClr val="B09EBE"/>
    <a:srgbClr val="715985"/>
    <a:srgbClr val="D8CFDF"/>
    <a:srgbClr val="2E75B7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080" autoAdjust="0"/>
    <p:restoredTop sz="94660"/>
  </p:normalViewPr>
  <p:slideViewPr>
    <p:cSldViewPr snapToGrid="0">
      <p:cViewPr varScale="1">
        <p:scale>
          <a:sx n="71" d="100"/>
          <a:sy n="71" d="100"/>
        </p:scale>
        <p:origin x="231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C0FEC-6B20-4095-881F-19D2602FA4FC}" type="datetimeFigureOut">
              <a:rPr lang="en-US" smtClean="0"/>
              <a:t>5/20/2021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F7A7A-E227-4E41-85DA-707EFF2A19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920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C0FEC-6B20-4095-881F-19D2602FA4FC}" type="datetimeFigureOut">
              <a:rPr lang="en-US" smtClean="0"/>
              <a:t>5/20/2021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F7A7A-E227-4E41-85DA-707EFF2A19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8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C0FEC-6B20-4095-881F-19D2602FA4FC}" type="datetimeFigureOut">
              <a:rPr lang="en-US" smtClean="0"/>
              <a:t>5/20/2021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F7A7A-E227-4E41-85DA-707EFF2A19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534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C0FEC-6B20-4095-881F-19D2602FA4FC}" type="datetimeFigureOut">
              <a:rPr lang="en-US" smtClean="0"/>
              <a:t>5/20/2021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F7A7A-E227-4E41-85DA-707EFF2A19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87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C0FEC-6B20-4095-881F-19D2602FA4FC}" type="datetimeFigureOut">
              <a:rPr lang="en-US" smtClean="0"/>
              <a:t>5/20/2021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F7A7A-E227-4E41-85DA-707EFF2A19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974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C0FEC-6B20-4095-881F-19D2602FA4FC}" type="datetimeFigureOut">
              <a:rPr lang="en-US" smtClean="0"/>
              <a:t>5/20/2021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F7A7A-E227-4E41-85DA-707EFF2A19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062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C0FEC-6B20-4095-881F-19D2602FA4FC}" type="datetimeFigureOut">
              <a:rPr lang="en-US" smtClean="0"/>
              <a:t>5/20/2021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F7A7A-E227-4E41-85DA-707EFF2A19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719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C0FEC-6B20-4095-881F-19D2602FA4FC}" type="datetimeFigureOut">
              <a:rPr lang="en-US" smtClean="0"/>
              <a:t>5/20/2021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F7A7A-E227-4E41-85DA-707EFF2A19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447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C0FEC-6B20-4095-881F-19D2602FA4FC}" type="datetimeFigureOut">
              <a:rPr lang="en-US" smtClean="0"/>
              <a:t>5/20/2021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F7A7A-E227-4E41-85DA-707EFF2A19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275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C0FEC-6B20-4095-881F-19D2602FA4FC}" type="datetimeFigureOut">
              <a:rPr lang="en-US" smtClean="0"/>
              <a:t>5/20/2021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F7A7A-E227-4E41-85DA-707EFF2A19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227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C0FEC-6B20-4095-881F-19D2602FA4FC}" type="datetimeFigureOut">
              <a:rPr lang="en-US" smtClean="0"/>
              <a:t>5/20/2021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F7A7A-E227-4E41-85DA-707EFF2A19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872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CC0FEC-6B20-4095-881F-19D2602FA4FC}" type="datetimeFigureOut">
              <a:rPr lang="en-US" smtClean="0"/>
              <a:t>5/20/2021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5F7A7A-E227-4E41-85DA-707EFF2A19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079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Rectangle 65"/>
          <p:cNvSpPr/>
          <p:nvPr/>
        </p:nvSpPr>
        <p:spPr>
          <a:xfrm flipH="1">
            <a:off x="3113814" y="5294560"/>
            <a:ext cx="4658586" cy="298026"/>
          </a:xfrm>
          <a:prstGeom prst="rect">
            <a:avLst/>
          </a:prstGeom>
          <a:solidFill>
            <a:srgbClr val="00A9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Quality Standards</a:t>
            </a:r>
          </a:p>
        </p:txBody>
      </p:sp>
      <p:sp>
        <p:nvSpPr>
          <p:cNvPr id="65" name="Rectangle 64"/>
          <p:cNvSpPr/>
          <p:nvPr/>
        </p:nvSpPr>
        <p:spPr>
          <a:xfrm flipH="1">
            <a:off x="-11374" y="5762429"/>
            <a:ext cx="3063339" cy="492807"/>
          </a:xfrm>
          <a:prstGeom prst="rect">
            <a:avLst/>
          </a:prstGeom>
          <a:solidFill>
            <a:srgbClr val="00A9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i="1" dirty="0">
                <a:solidFill>
                  <a:schemeClr val="bg1"/>
                </a:solidFill>
              </a:rPr>
              <a:t>Nitrile Safety</a:t>
            </a:r>
            <a:r>
              <a:rPr lang="en-US" sz="1600" b="1" dirty="0">
                <a:solidFill>
                  <a:schemeClr val="bg1"/>
                </a:solidFill>
              </a:rPr>
              <a:t> Manufacturing Standards</a:t>
            </a:r>
            <a:endParaRPr lang="en-US" sz="1600" b="1" i="1" dirty="0">
              <a:solidFill>
                <a:schemeClr val="bg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-11375" y="0"/>
            <a:ext cx="7792687" cy="868906"/>
          </a:xfrm>
          <a:prstGeom prst="rect">
            <a:avLst/>
          </a:prstGeom>
          <a:solidFill>
            <a:srgbClr val="00A9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Freeform 62"/>
          <p:cNvSpPr/>
          <p:nvPr/>
        </p:nvSpPr>
        <p:spPr>
          <a:xfrm>
            <a:off x="3163790" y="150045"/>
            <a:ext cx="4617522" cy="568816"/>
          </a:xfrm>
          <a:custGeom>
            <a:avLst/>
            <a:gdLst>
              <a:gd name="connsiteX0" fmla="*/ 284408 w 4628896"/>
              <a:gd name="connsiteY0" fmla="*/ 0 h 568816"/>
              <a:gd name="connsiteX1" fmla="*/ 4628896 w 4628896"/>
              <a:gd name="connsiteY1" fmla="*/ 0 h 568816"/>
              <a:gd name="connsiteX2" fmla="*/ 4628896 w 4628896"/>
              <a:gd name="connsiteY2" fmla="*/ 568816 h 568816"/>
              <a:gd name="connsiteX3" fmla="*/ 284408 w 4628896"/>
              <a:gd name="connsiteY3" fmla="*/ 568816 h 568816"/>
              <a:gd name="connsiteX4" fmla="*/ 0 w 4628896"/>
              <a:gd name="connsiteY4" fmla="*/ 284408 h 568816"/>
              <a:gd name="connsiteX5" fmla="*/ 284408 w 4628896"/>
              <a:gd name="connsiteY5" fmla="*/ 0 h 5688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28896" h="568816">
                <a:moveTo>
                  <a:pt x="284408" y="0"/>
                </a:moveTo>
                <a:lnTo>
                  <a:pt x="4628896" y="0"/>
                </a:lnTo>
                <a:lnTo>
                  <a:pt x="4628896" y="568816"/>
                </a:lnTo>
                <a:lnTo>
                  <a:pt x="284408" y="568816"/>
                </a:lnTo>
                <a:cubicBezTo>
                  <a:pt x="127334" y="568816"/>
                  <a:pt x="0" y="441482"/>
                  <a:pt x="0" y="284408"/>
                </a:cubicBezTo>
                <a:cubicBezTo>
                  <a:pt x="0" y="127334"/>
                  <a:pt x="127334" y="0"/>
                  <a:pt x="284408" y="0"/>
                </a:cubicBezTo>
                <a:close/>
              </a:path>
            </a:pathLst>
          </a:custGeom>
          <a:gradFill flip="none" rotWithShape="1">
            <a:gsLst>
              <a:gs pos="0">
                <a:srgbClr val="D8CFDF"/>
              </a:gs>
              <a:gs pos="100000">
                <a:srgbClr val="D8CFDF"/>
              </a:gs>
              <a:gs pos="100000">
                <a:srgbClr val="B09EBE"/>
              </a:gs>
              <a:gs pos="50000">
                <a:schemeClr val="bg1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TECHNICAL DATA SHEET</a:t>
            </a:r>
          </a:p>
        </p:txBody>
      </p:sp>
      <p:sp>
        <p:nvSpPr>
          <p:cNvPr id="56" name="Rectangle 55"/>
          <p:cNvSpPr/>
          <p:nvPr/>
        </p:nvSpPr>
        <p:spPr>
          <a:xfrm flipH="1">
            <a:off x="0" y="2808531"/>
            <a:ext cx="3063339" cy="410166"/>
          </a:xfrm>
          <a:prstGeom prst="rect">
            <a:avLst/>
          </a:prstGeom>
          <a:solidFill>
            <a:srgbClr val="00A9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Features</a:t>
            </a:r>
          </a:p>
        </p:txBody>
      </p:sp>
      <p:sp>
        <p:nvSpPr>
          <p:cNvPr id="23" name="Rectangle 22"/>
          <p:cNvSpPr/>
          <p:nvPr/>
        </p:nvSpPr>
        <p:spPr>
          <a:xfrm flipH="1">
            <a:off x="3051965" y="936450"/>
            <a:ext cx="91539" cy="9121949"/>
          </a:xfrm>
          <a:prstGeom prst="rect">
            <a:avLst/>
          </a:prstGeom>
          <a:solidFill>
            <a:srgbClr val="00A9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94343" y="5762198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b="1" dirty="0"/>
          </a:p>
        </p:txBody>
      </p:sp>
      <p:sp>
        <p:nvSpPr>
          <p:cNvPr id="8" name="Rectangle 7"/>
          <p:cNvSpPr/>
          <p:nvPr/>
        </p:nvSpPr>
        <p:spPr>
          <a:xfrm>
            <a:off x="3224535" y="519558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b="1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3447007"/>
              </p:ext>
            </p:extLst>
          </p:nvPr>
        </p:nvGraphicFramePr>
        <p:xfrm>
          <a:off x="3280819" y="1249153"/>
          <a:ext cx="4324576" cy="1615440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21622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22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14448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Size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Reorder#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1842"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X-Small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1210-5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84175885"/>
                  </a:ext>
                </a:extLst>
              </a:tr>
              <a:tr h="161842"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Small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1210-6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1842">
                <a:tc>
                  <a:txBody>
                    <a:bodyPr/>
                    <a:lstStyle/>
                    <a:p>
                      <a:pPr algn="ctr"/>
                      <a:r>
                        <a:rPr lang="en-US" sz="900"/>
                        <a:t>Medium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1210-7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1842"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Large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1210-8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1842"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X-Large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1210-9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1842"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2X-Large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1210-0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3269981" y="2862620"/>
            <a:ext cx="3253379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i="1" dirty="0"/>
              <a:t>All specifications are subject to change without notice.</a:t>
            </a:r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9918530"/>
              </p:ext>
            </p:extLst>
          </p:nvPr>
        </p:nvGraphicFramePr>
        <p:xfrm>
          <a:off x="3257838" y="3121751"/>
          <a:ext cx="4324578" cy="2133600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720763">
                  <a:extLst>
                    <a:ext uri="{9D8B030D-6E8A-4147-A177-3AD203B41FA5}">
                      <a16:colId xmlns:a16="http://schemas.microsoft.com/office/drawing/2014/main" val="2690308976"/>
                    </a:ext>
                  </a:extLst>
                </a:gridCol>
                <a:gridCol w="7207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07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07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07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07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 gridSpan="6"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Specification (mm)</a:t>
                      </a:r>
                      <a:endParaRPr lang="en-US" sz="18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solidFill>
                      <a:srgbClr val="2E75B7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solidFill>
                      <a:srgbClr val="2E75B7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solidFill>
                      <a:srgbClr val="2E75B7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solidFill>
                      <a:srgbClr val="2E75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0277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/>
                        <a:t>Size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/>
                        <a:t>Glove Length</a:t>
                      </a:r>
                      <a:endParaRPr lang="en-US" sz="1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/>
                        <a:t>Palm Width</a:t>
                      </a:r>
                      <a:endParaRPr lang="en-US" sz="1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/>
                        <a:t>Cuff Thickness</a:t>
                      </a:r>
                      <a:endParaRPr lang="en-US" sz="1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/>
                        <a:t>Palm Thickness</a:t>
                      </a:r>
                      <a:endParaRPr lang="en-US" sz="1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/>
                        <a:t>Finger Thickness </a:t>
                      </a:r>
                      <a:endParaRPr lang="en-US" sz="1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8029"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X-Small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300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75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0.13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0.20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0.26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68694385"/>
                  </a:ext>
                </a:extLst>
              </a:tr>
              <a:tr h="178029"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Small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/>
                        <a:t>300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85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0.13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0.20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0.26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8029">
                <a:tc>
                  <a:txBody>
                    <a:bodyPr/>
                    <a:lstStyle/>
                    <a:p>
                      <a:pPr algn="ctr"/>
                      <a:r>
                        <a:rPr lang="en-US" sz="900"/>
                        <a:t>Medium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u="none" strike="noStrike" kern="1200" cap="none" spc="0" normalizeH="0" baseline="0" noProof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300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95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0.13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0.20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0.26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8029">
                <a:tc>
                  <a:txBody>
                    <a:bodyPr/>
                    <a:lstStyle/>
                    <a:p>
                      <a:pPr algn="ctr"/>
                      <a:r>
                        <a:rPr lang="en-US" sz="900"/>
                        <a:t>Large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u="none" strike="noStrike" kern="1200" cap="none" spc="0" normalizeH="0" baseline="0" noProof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300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105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0.13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0.20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0.26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8029"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X-Large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u="none" strike="noStrike" kern="1200" cap="none" spc="0" normalizeH="0" baseline="0" noProof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300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115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0.13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0.20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0.26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8029"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2X-Large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300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125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0.13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0.20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0.26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5" name="Rectangle 24"/>
          <p:cNvSpPr/>
          <p:nvPr/>
        </p:nvSpPr>
        <p:spPr>
          <a:xfrm>
            <a:off x="3273716" y="966432"/>
            <a:ext cx="4357544" cy="28469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1250" b="1" i="1" dirty="0" err="1">
                <a:latin typeface="Arial" panose="020B0604020202020204" pitchFamily="34" charset="0"/>
                <a:cs typeface="Arial" panose="020B0604020202020204" pitchFamily="34" charset="0"/>
              </a:rPr>
              <a:t>Handplus</a:t>
            </a:r>
            <a:r>
              <a:rPr lang="en-US" sz="125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®</a:t>
            </a:r>
            <a:r>
              <a:rPr lang="en-US" sz="1250" b="1" dirty="0">
                <a:latin typeface="Arial" panose="020B0604020202020204" pitchFamily="34" charset="0"/>
                <a:cs typeface="Arial" panose="020B0604020202020204" pitchFamily="34" charset="0"/>
              </a:rPr>
              <a:t> Nitrile Safety Synthetic Gloves</a:t>
            </a:r>
          </a:p>
        </p:txBody>
      </p:sp>
      <p:sp>
        <p:nvSpPr>
          <p:cNvPr id="64" name="Rectangle 63"/>
          <p:cNvSpPr/>
          <p:nvPr/>
        </p:nvSpPr>
        <p:spPr>
          <a:xfrm flipH="1">
            <a:off x="-1973" y="9635084"/>
            <a:ext cx="3053938" cy="423316"/>
          </a:xfrm>
          <a:prstGeom prst="rect">
            <a:avLst/>
          </a:prstGeom>
          <a:solidFill>
            <a:srgbClr val="00A9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bg1"/>
                </a:solidFill>
                <a:latin typeface="+mj-lt"/>
              </a:rPr>
              <a:t>©2019,                    , All Rights Reserved.</a:t>
            </a:r>
          </a:p>
        </p:txBody>
      </p:sp>
      <p:sp>
        <p:nvSpPr>
          <p:cNvPr id="68" name="Rectangle 67"/>
          <p:cNvSpPr/>
          <p:nvPr/>
        </p:nvSpPr>
        <p:spPr>
          <a:xfrm flipH="1">
            <a:off x="3113814" y="7578980"/>
            <a:ext cx="4667498" cy="298026"/>
          </a:xfrm>
          <a:prstGeom prst="rect">
            <a:avLst/>
          </a:prstGeom>
          <a:solidFill>
            <a:srgbClr val="00A9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Physical Properties</a:t>
            </a:r>
          </a:p>
        </p:txBody>
      </p:sp>
      <p:graphicFrame>
        <p:nvGraphicFramePr>
          <p:cNvPr id="59" name="Table 59">
            <a:extLst>
              <a:ext uri="{FF2B5EF4-FFF2-40B4-BE49-F238E27FC236}">
                <a16:creationId xmlns:a16="http://schemas.microsoft.com/office/drawing/2014/main" id="{5C21D6F3-CFF4-466F-BF14-CC21AF115D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4207991"/>
              </p:ext>
            </p:extLst>
          </p:nvPr>
        </p:nvGraphicFramePr>
        <p:xfrm>
          <a:off x="3224535" y="7930176"/>
          <a:ext cx="4392843" cy="2057400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1464281">
                  <a:extLst>
                    <a:ext uri="{9D8B030D-6E8A-4147-A177-3AD203B41FA5}">
                      <a16:colId xmlns:a16="http://schemas.microsoft.com/office/drawing/2014/main" val="1804914364"/>
                    </a:ext>
                  </a:extLst>
                </a:gridCol>
                <a:gridCol w="1464281">
                  <a:extLst>
                    <a:ext uri="{9D8B030D-6E8A-4147-A177-3AD203B41FA5}">
                      <a16:colId xmlns:a16="http://schemas.microsoft.com/office/drawing/2014/main" val="2127089014"/>
                    </a:ext>
                  </a:extLst>
                </a:gridCol>
                <a:gridCol w="1464281">
                  <a:extLst>
                    <a:ext uri="{9D8B030D-6E8A-4147-A177-3AD203B41FA5}">
                      <a16:colId xmlns:a16="http://schemas.microsoft.com/office/drawing/2014/main" val="3901296269"/>
                    </a:ext>
                  </a:extLst>
                </a:gridCol>
              </a:tblGrid>
              <a:tr h="224696"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Property</a:t>
                      </a:r>
                      <a:endParaRPr lang="en-US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ASTM Minimum</a:t>
                      </a:r>
                      <a:endParaRPr lang="en-US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i="1" dirty="0"/>
                        <a:t>Nitrile Safety</a:t>
                      </a:r>
                      <a:r>
                        <a:rPr lang="en-US" sz="900" dirty="0"/>
                        <a:t>®</a:t>
                      </a:r>
                      <a:endParaRPr lang="en-US" sz="9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4654437"/>
                  </a:ext>
                </a:extLst>
              </a:tr>
              <a:tr h="224696">
                <a:tc>
                  <a:txBody>
                    <a:bodyPr/>
                    <a:lstStyle/>
                    <a:p>
                      <a:pPr algn="ctr"/>
                      <a:endParaRPr lang="en-US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Before Aging</a:t>
                      </a:r>
                      <a:endParaRPr lang="en-US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Before Aging</a:t>
                      </a:r>
                      <a:endParaRPr lang="en-US" sz="9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8537748"/>
                  </a:ext>
                </a:extLst>
              </a:tr>
              <a:tr h="224696"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Tensile (MPa)</a:t>
                      </a:r>
                      <a:endParaRPr lang="en-US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14</a:t>
                      </a:r>
                      <a:endParaRPr lang="en-US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/>
                        <a:t>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2377071"/>
                  </a:ext>
                </a:extLst>
              </a:tr>
              <a:tr h="224696"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Elongation (%)</a:t>
                      </a:r>
                      <a:endParaRPr lang="en-US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500</a:t>
                      </a:r>
                      <a:endParaRPr lang="en-US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500</a:t>
                      </a:r>
                      <a:endParaRPr lang="en-US" sz="9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9258062"/>
                  </a:ext>
                </a:extLst>
              </a:tr>
              <a:tr h="224696">
                <a:tc gridSpan="3">
                  <a:txBody>
                    <a:bodyPr/>
                    <a:lstStyle/>
                    <a:p>
                      <a:pPr algn="ctr"/>
                      <a:endParaRPr lang="en-US" sz="9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6270030"/>
                  </a:ext>
                </a:extLst>
              </a:tr>
              <a:tr h="224696">
                <a:tc>
                  <a:txBody>
                    <a:bodyPr/>
                    <a:lstStyle/>
                    <a:p>
                      <a:pPr algn="ctr"/>
                      <a:endParaRPr lang="en-US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After Aging</a:t>
                      </a:r>
                      <a:endParaRPr lang="en-US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After Aging</a:t>
                      </a:r>
                      <a:endParaRPr lang="en-US" sz="9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9492215"/>
                  </a:ext>
                </a:extLst>
              </a:tr>
              <a:tr h="224696"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Tensile (MPa)</a:t>
                      </a:r>
                      <a:endParaRPr lang="en-US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14</a:t>
                      </a:r>
                      <a:endParaRPr lang="en-US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/>
                        <a:t>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7989482"/>
                  </a:ext>
                </a:extLst>
              </a:tr>
              <a:tr h="224696"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Elongation (%)</a:t>
                      </a:r>
                      <a:endParaRPr lang="en-US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500</a:t>
                      </a:r>
                      <a:endParaRPr lang="en-US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500</a:t>
                      </a:r>
                      <a:endParaRPr lang="en-US" sz="9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2950737"/>
                  </a:ext>
                </a:extLst>
              </a:tr>
              <a:tr h="224696">
                <a:tc gridSpan="3">
                  <a:txBody>
                    <a:bodyPr/>
                    <a:lstStyle/>
                    <a:p>
                      <a:pPr algn="ctr"/>
                      <a:endParaRPr lang="en-US" sz="9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5278260"/>
                  </a:ext>
                </a:extLst>
              </a:tr>
            </a:tbl>
          </a:graphicData>
        </a:graphic>
      </p:graphicFrame>
      <p:graphicFrame>
        <p:nvGraphicFramePr>
          <p:cNvPr id="18" name="Table 19">
            <a:extLst>
              <a:ext uri="{FF2B5EF4-FFF2-40B4-BE49-F238E27FC236}">
                <a16:creationId xmlns:a16="http://schemas.microsoft.com/office/drawing/2014/main" id="{A94A33A6-B2E4-4307-A5BF-624FEBD4AA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7495842"/>
              </p:ext>
            </p:extLst>
          </p:nvPr>
        </p:nvGraphicFramePr>
        <p:xfrm>
          <a:off x="79380" y="3328282"/>
          <a:ext cx="2945680" cy="2324100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1478280">
                  <a:extLst>
                    <a:ext uri="{9D8B030D-6E8A-4147-A177-3AD203B41FA5}">
                      <a16:colId xmlns:a16="http://schemas.microsoft.com/office/drawing/2014/main" val="977319699"/>
                    </a:ext>
                  </a:extLst>
                </a:gridCol>
                <a:gridCol w="1467400">
                  <a:extLst>
                    <a:ext uri="{9D8B030D-6E8A-4147-A177-3AD203B41FA5}">
                      <a16:colId xmlns:a16="http://schemas.microsoft.com/office/drawing/2014/main" val="1228839854"/>
                    </a:ext>
                  </a:extLst>
                </a:gridCol>
              </a:tblGrid>
              <a:tr h="230755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Safety Sealed Packaging (S-XL)</a:t>
                      </a:r>
                    </a:p>
                    <a:p>
                      <a:pPr algn="ctr"/>
                      <a:r>
                        <a:rPr lang="en-US" sz="800" dirty="0"/>
                        <a:t>50 Gloves/Box, 10 Boxes/Case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Safety Sealed Packaging (XXL)</a:t>
                      </a:r>
                    </a:p>
                    <a:p>
                      <a:pPr algn="ctr"/>
                      <a:r>
                        <a:rPr lang="en-US" sz="800" dirty="0"/>
                        <a:t>45 Gloves/Box, 10 Boxes/Case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3106649"/>
                  </a:ext>
                </a:extLst>
              </a:tr>
              <a:tr h="200985">
                <a:tc gridSpan="2"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50" dirty="0"/>
                        <a:t>Soft Nitrile with Easy Donning Feature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6989627"/>
                  </a:ext>
                </a:extLst>
              </a:tr>
              <a:tr h="200985">
                <a:tc gridSpan="2"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50" dirty="0"/>
                        <a:t>Blue Color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2006254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50" dirty="0"/>
                        <a:t>10 mil thickness, 12-inch cuff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9223261"/>
                  </a:ext>
                </a:extLst>
              </a:tr>
              <a:tr h="200985">
                <a:tc gridSpan="2"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50" dirty="0"/>
                        <a:t>Superior puncture resistance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6600631"/>
                  </a:ext>
                </a:extLst>
              </a:tr>
              <a:tr h="200985">
                <a:tc gridSpan="2"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50" dirty="0"/>
                        <a:t>Exceptional strength and durability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3087658"/>
                  </a:ext>
                </a:extLst>
              </a:tr>
              <a:tr h="200985">
                <a:tc gridSpan="2"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50" dirty="0"/>
                        <a:t>Textured finish for excellent grip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8295021"/>
                  </a:ext>
                </a:extLst>
              </a:tr>
              <a:tr h="200985">
                <a:tc gridSpan="2"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50" dirty="0"/>
                        <a:t>Better chemical barriers than latex gloves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1222324"/>
                  </a:ext>
                </a:extLst>
              </a:tr>
              <a:tr h="200985">
                <a:tc gridSpan="2">
                  <a:txBody>
                    <a:bodyPr/>
                    <a:lstStyle/>
                    <a:p>
                      <a:pPr marL="171450" marR="0" lvl="0" indent="-171450" algn="l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850" dirty="0"/>
                        <a:t>Excellent tactile sensitivity and comfortable fit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3706876"/>
                  </a:ext>
                </a:extLst>
              </a:tr>
              <a:tr h="200985">
                <a:tc gridSpan="2"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50" dirty="0"/>
                        <a:t>Dated Lot Codes for quality assurance and traceability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3896315"/>
                  </a:ext>
                </a:extLst>
              </a:tr>
            </a:tbl>
          </a:graphicData>
        </a:graphic>
      </p:graphicFrame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8A648646-5FD9-4275-B0A0-3906C0D405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9528354"/>
              </p:ext>
            </p:extLst>
          </p:nvPr>
        </p:nvGraphicFramePr>
        <p:xfrm>
          <a:off x="3318726" y="5711786"/>
          <a:ext cx="4263690" cy="1717149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4263690">
                  <a:extLst>
                    <a:ext uri="{9D8B030D-6E8A-4147-A177-3AD203B41FA5}">
                      <a16:colId xmlns:a16="http://schemas.microsoft.com/office/drawing/2014/main" val="213375833"/>
                    </a:ext>
                  </a:extLst>
                </a:gridCol>
              </a:tblGrid>
              <a:tr h="35788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Testing Methods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32422776"/>
                  </a:ext>
                </a:extLst>
              </a:tr>
              <a:tr h="577118"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/>
                        <a:t>Meets or exceeds the following standards: ASTM D6319 (USA), EN 455 (EEC), A5 40 (AUSTRALIA), FDA, NFPA and Chemo ASTM 6978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43730776"/>
                  </a:ext>
                </a:extLst>
              </a:tr>
              <a:tr h="419722"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/>
                        <a:t>ISO 9002 Certified Manufacturing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94339598"/>
                  </a:ext>
                </a:extLst>
              </a:tr>
              <a:tr h="362427"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/>
                        <a:t>Quality sampled in accordance with MIL STD 105E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88231794"/>
                  </a:ext>
                </a:extLst>
              </a:tr>
            </a:tbl>
          </a:graphicData>
        </a:graphic>
      </p:graphicFrame>
      <p:graphicFrame>
        <p:nvGraphicFramePr>
          <p:cNvPr id="31" name="Table 30">
            <a:extLst>
              <a:ext uri="{FF2B5EF4-FFF2-40B4-BE49-F238E27FC236}">
                <a16:creationId xmlns:a16="http://schemas.microsoft.com/office/drawing/2014/main" id="{DC48EBA4-DBF9-45B5-8201-D1C48178D2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5668872"/>
              </p:ext>
            </p:extLst>
          </p:nvPr>
        </p:nvGraphicFramePr>
        <p:xfrm>
          <a:off x="79380" y="6303099"/>
          <a:ext cx="2928766" cy="3284122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15055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1699072566"/>
                    </a:ext>
                  </a:extLst>
                </a:gridCol>
                <a:gridCol w="623086">
                  <a:extLst>
                    <a:ext uri="{9D8B030D-6E8A-4147-A177-3AD203B41FA5}">
                      <a16:colId xmlns:a16="http://schemas.microsoft.com/office/drawing/2014/main" val="3671629334"/>
                    </a:ext>
                  </a:extLst>
                </a:gridCol>
              </a:tblGrid>
              <a:tr h="387041">
                <a:tc gridSpan="3"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*</a:t>
                      </a:r>
                      <a:r>
                        <a:rPr lang="en-US" sz="800" b="0" i="1" dirty="0"/>
                        <a:t>Brand new state-of-the-art manufacturing plant with computer-controlled market leading technology</a:t>
                      </a:r>
                      <a:endParaRPr lang="en-US" sz="800" dirty="0">
                        <a:latin typeface="+mj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9416">
                <a:tc>
                  <a:txBody>
                    <a:bodyPr/>
                    <a:lstStyle/>
                    <a:p>
                      <a:pPr algn="ctr"/>
                      <a:r>
                        <a:rPr kumimoji="0" 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Defect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Inspection Level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AQL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9416">
                <a:tc>
                  <a:txBody>
                    <a:bodyPr/>
                    <a:lstStyle/>
                    <a:p>
                      <a:pPr algn="ctr"/>
                      <a:r>
                        <a:rPr kumimoji="0" 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Pinholes </a:t>
                      </a:r>
                    </a:p>
                    <a:p>
                      <a:pPr algn="ctr"/>
                      <a:r>
                        <a:rPr kumimoji="0" 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(FDA 1000 ml watertight test)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G1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1.5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66032838"/>
                  </a:ext>
                </a:extLst>
              </a:tr>
              <a:tr h="579417">
                <a:tc>
                  <a:txBody>
                    <a:bodyPr/>
                    <a:lstStyle/>
                    <a:p>
                      <a:pPr algn="ctr"/>
                      <a:r>
                        <a:rPr kumimoji="0" 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Visual Defects (Major)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G1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2.5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46921550"/>
                  </a:ext>
                </a:extLst>
              </a:tr>
              <a:tr h="579416">
                <a:tc>
                  <a:txBody>
                    <a:bodyPr/>
                    <a:lstStyle/>
                    <a:p>
                      <a:pPr algn="ctr"/>
                      <a:r>
                        <a:rPr kumimoji="0" 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Visual Defects (Minor)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G1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4.0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01656111"/>
                  </a:ext>
                </a:extLst>
              </a:tr>
              <a:tr h="579416">
                <a:tc>
                  <a:txBody>
                    <a:bodyPr/>
                    <a:lstStyle/>
                    <a:p>
                      <a:pPr algn="ctr"/>
                      <a:r>
                        <a:rPr kumimoji="0" 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Dimensions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S-2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4.0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73182671"/>
                  </a:ext>
                </a:extLst>
              </a:tr>
            </a:tbl>
          </a:graphicData>
        </a:graphic>
      </p:graphicFrame>
      <p:pic>
        <p:nvPicPr>
          <p:cNvPr id="3" name="Graphic 2">
            <a:extLst>
              <a:ext uri="{FF2B5EF4-FFF2-40B4-BE49-F238E27FC236}">
                <a16:creationId xmlns:a16="http://schemas.microsoft.com/office/drawing/2014/main" id="{28DD2C7B-C481-43BD-82F7-282D634BA6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6200000">
            <a:off x="1428313" y="-924636"/>
            <a:ext cx="441487" cy="2718177"/>
          </a:xfrm>
          <a:prstGeom prst="rect">
            <a:avLst/>
          </a:prstGeom>
        </p:spPr>
      </p:pic>
      <p:pic>
        <p:nvPicPr>
          <p:cNvPr id="9" name="Graphic 8">
            <a:extLst>
              <a:ext uri="{FF2B5EF4-FFF2-40B4-BE49-F238E27FC236}">
                <a16:creationId xmlns:a16="http://schemas.microsoft.com/office/drawing/2014/main" id="{93C0D43B-C204-408B-900D-C2B1F6CB9CC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6200000">
            <a:off x="1137793" y="9545224"/>
            <a:ext cx="97279" cy="598935"/>
          </a:xfrm>
          <a:prstGeom prst="rect">
            <a:avLst/>
          </a:prstGeom>
        </p:spPr>
      </p:pic>
      <p:pic>
        <p:nvPicPr>
          <p:cNvPr id="27" name="Graphic 26">
            <a:extLst>
              <a:ext uri="{FF2B5EF4-FFF2-40B4-BE49-F238E27FC236}">
                <a16:creationId xmlns:a16="http://schemas.microsoft.com/office/drawing/2014/main" id="{E3DBC8F9-BC28-4118-A18F-6EE14E954EA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rot="5400000">
            <a:off x="2829979" y="-2824947"/>
            <a:ext cx="2109973" cy="7792688"/>
          </a:xfrm>
          <a:prstGeom prst="rect">
            <a:avLst/>
          </a:prstGeom>
        </p:spPr>
      </p:pic>
      <p:pic>
        <p:nvPicPr>
          <p:cNvPr id="32" name="Graphic 31">
            <a:extLst>
              <a:ext uri="{FF2B5EF4-FFF2-40B4-BE49-F238E27FC236}">
                <a16:creationId xmlns:a16="http://schemas.microsoft.com/office/drawing/2014/main" id="{5B2A1C6F-6C9B-4EE7-B5BE-508C643AAFF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rot="5400000">
            <a:off x="2821069" y="5066033"/>
            <a:ext cx="2109973" cy="7792688"/>
          </a:xfrm>
          <a:prstGeom prst="rect">
            <a:avLst/>
          </a:prstGeom>
        </p:spPr>
      </p:pic>
      <p:pic>
        <p:nvPicPr>
          <p:cNvPr id="28" name="Graphic 27">
            <a:extLst>
              <a:ext uri="{FF2B5EF4-FFF2-40B4-BE49-F238E27FC236}">
                <a16:creationId xmlns:a16="http://schemas.microsoft.com/office/drawing/2014/main" id="{D682914A-40AD-4C51-A654-0369EE55F51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rot="5400000">
            <a:off x="2821070" y="1381792"/>
            <a:ext cx="2109973" cy="7792688"/>
          </a:xfrm>
          <a:prstGeom prst="rect">
            <a:avLst/>
          </a:prstGeom>
        </p:spPr>
      </p:pic>
      <p:pic>
        <p:nvPicPr>
          <p:cNvPr id="6" name="Picture 5" descr="A picture containing text&#10;&#10;Description automatically generated">
            <a:extLst>
              <a:ext uri="{FF2B5EF4-FFF2-40B4-BE49-F238E27FC236}">
                <a16:creationId xmlns:a16="http://schemas.microsoft.com/office/drawing/2014/main" id="{2AFC61A9-2AE2-4645-9AA9-756BECBDDC13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2884" y="171649"/>
            <a:ext cx="3487000" cy="348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2722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1008</TotalTime>
  <Words>296</Words>
  <Application>Microsoft Office PowerPoint</Application>
  <PresentationFormat>Custom</PresentationFormat>
  <Paragraphs>118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Tatpicha Vipapan</cp:lastModifiedBy>
  <cp:revision>87</cp:revision>
  <dcterms:created xsi:type="dcterms:W3CDTF">2019-10-27T09:33:30Z</dcterms:created>
  <dcterms:modified xsi:type="dcterms:W3CDTF">2021-05-20T18:46:48Z</dcterms:modified>
</cp:coreProperties>
</file>